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 SemiBold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Frank Ruhl Libre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regular.fntdata"/><Relationship Id="rId22" Type="http://schemas.openxmlformats.org/officeDocument/2006/relationships/font" Target="fonts/MontserratSemiBold-italic.fntdata"/><Relationship Id="rId21" Type="http://schemas.openxmlformats.org/officeDocument/2006/relationships/font" Target="fonts/MontserratSemiBold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Montserrat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FrankRuhlLibre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rankRuhlLibr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png>
</file>

<file path=ppt/media/image28.jpg>
</file>

<file path=ppt/media/image29.gif>
</file>

<file path=ppt/media/image3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ae8ff32b3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ae8ff32b3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ae8ff32b3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ae8ff32b3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ae8ff32b3c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ae8ff32b3c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ae8ff32b3c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ae8ff32b3c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ae8ff32b3c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ae8ff32b3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06743487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806743487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other ensembles like NVE, NVT, NPT, control variables can be expressed as averages of continuous functions of some phase-space estimators and under control (thermostats, barostats) when </a:t>
            </a:r>
            <a:r>
              <a:rPr lang="en"/>
              <a:t>evolving the trajectory in phase-space.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Figure 1: Two systems in contact with a common thermal reservoir at temperature T. The dashed lines indicate that systems 1 and 2 can exchange particles. System 2 acts as a particle reservoir.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directly </a:t>
            </a:r>
            <a:r>
              <a:rPr lang="en"/>
              <a:t>simulate</a:t>
            </a:r>
            <a:r>
              <a:rPr lang="en"/>
              <a:t> a large enough canonical ensemble, as shown in Fig.1, straightforwardly? Because (1) it can only be applied in spatially homogeneous systems, (2) difficult convergence of particle-number fluctuations, (3) the system is very large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Another example: electrolyte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 environment near </a:t>
            </a:r>
            <a:r>
              <a:rPr lang="en"/>
              <a:t>electrode is not neutral and number of particles fluctuates a lot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NVT/NPT simulations must neutralize the systems &gt;&gt; otherwise mess up electrostatics under PBC conditions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e8ff32b3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e8ff32b3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ae8ff32b3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ae8ff32b3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ae8ff32b3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ae8ff32b3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ae8ff32b3c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ae8ff32b3c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ae8ff32b3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ae8ff32b3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06743487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06743487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06743487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06743487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Relationship Id="rId3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 type="title">
  <p:cSld name="TITLE">
    <p:bg>
      <p:bgPr>
        <a:solidFill>
          <a:srgbClr val="220337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2496200" y="4275729"/>
            <a:ext cx="4151400" cy="3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●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292100" lvl="1" marL="9144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○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292100" lvl="2" marL="13716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■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indent="-292100" lvl="3" marL="18288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●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indent="-292100" lvl="4" marL="22860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○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indent="-292100" lvl="5" marL="27432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■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292100" lvl="6" marL="32004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●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indent="-292100" lvl="7" marL="36576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○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indent="-292100" lvl="8" marL="41148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■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2496200" y="2791614"/>
            <a:ext cx="41514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63" name="Google Shape;6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1"/>
          <p:cNvSpPr txBox="1"/>
          <p:nvPr>
            <p:ph type="title"/>
          </p:nvPr>
        </p:nvSpPr>
        <p:spPr>
          <a:xfrm>
            <a:off x="311700" y="3619355"/>
            <a:ext cx="45117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Montserrat"/>
              <a:buNone/>
              <a:defRPr b="0"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66" name="Google Shape;66;p11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/>
          <p:nvPr>
            <p:ph hasCustomPrompt="1" type="title"/>
          </p:nvPr>
        </p:nvSpPr>
        <p:spPr>
          <a:xfrm>
            <a:off x="311700" y="606575"/>
            <a:ext cx="8520600" cy="16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3000"/>
              <a:buNone/>
              <a:defRPr sz="13000">
                <a:solidFill>
                  <a:srgbClr val="57068C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3007950" y="3094875"/>
            <a:ext cx="3128100" cy="11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pic>
        <p:nvPicPr>
          <p:cNvPr descr=" "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2"/>
          <p:cNvSpPr txBox="1"/>
          <p:nvPr>
            <p:ph idx="2" type="subTitle"/>
          </p:nvPr>
        </p:nvSpPr>
        <p:spPr>
          <a:xfrm>
            <a:off x="1429500" y="2353776"/>
            <a:ext cx="62850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Text">
  <p:cSld name="CUSTOM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7" cy="51435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76" name="Google Shape;7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3"/>
          <p:cNvSpPr txBox="1"/>
          <p:nvPr>
            <p:ph type="title"/>
          </p:nvPr>
        </p:nvSpPr>
        <p:spPr>
          <a:xfrm>
            <a:off x="4969800" y="1412750"/>
            <a:ext cx="3766800" cy="13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4969675" y="2901150"/>
            <a:ext cx="3766800" cy="13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CUSTOM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81" name="Google Shape;8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14"/>
          <p:cNvSpPr txBox="1"/>
          <p:nvPr>
            <p:ph type="title"/>
          </p:nvPr>
        </p:nvSpPr>
        <p:spPr>
          <a:xfrm>
            <a:off x="311700" y="587975"/>
            <a:ext cx="36108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000"/>
              <a:buNone/>
              <a:defRPr sz="40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311700" y="1836175"/>
            <a:ext cx="3610800" cy="24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4"/>
          <p:cNvSpPr txBox="1"/>
          <p:nvPr/>
        </p:nvSpPr>
        <p:spPr>
          <a:xfrm>
            <a:off x="5958050" y="683000"/>
            <a:ext cx="27786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4"/>
          <p:cNvSpPr txBox="1"/>
          <p:nvPr>
            <p:ph idx="2" type="body"/>
          </p:nvPr>
        </p:nvSpPr>
        <p:spPr>
          <a:xfrm>
            <a:off x="5824575" y="683050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7" name="Google Shape;87;p14"/>
          <p:cNvSpPr txBox="1"/>
          <p:nvPr>
            <p:ph idx="3" type="body"/>
          </p:nvPr>
        </p:nvSpPr>
        <p:spPr>
          <a:xfrm>
            <a:off x="5824575" y="1931875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8" name="Google Shape;88;p14"/>
          <p:cNvSpPr txBox="1"/>
          <p:nvPr>
            <p:ph idx="4" type="body"/>
          </p:nvPr>
        </p:nvSpPr>
        <p:spPr>
          <a:xfrm>
            <a:off x="5824575" y="3180700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pic>
        <p:nvPicPr>
          <p:cNvPr id="89" name="Google Shape;89;p14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  <p15:guide id="2" orient="horz" pos="4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">
    <p:bg>
      <p:bgPr>
        <a:solidFill>
          <a:srgbClr val="220337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92" name="Google Shape;9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5"/>
          <p:cNvSpPr txBox="1"/>
          <p:nvPr>
            <p:ph type="title"/>
          </p:nvPr>
        </p:nvSpPr>
        <p:spPr>
          <a:xfrm>
            <a:off x="904850" y="1264532"/>
            <a:ext cx="67107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1" type="subTitle"/>
          </p:nvPr>
        </p:nvSpPr>
        <p:spPr>
          <a:xfrm>
            <a:off x="974919" y="3029082"/>
            <a:ext cx="37152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descr=" " id="96" name="Google Shape;9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3">
    <p:bg>
      <p:bgPr>
        <a:solidFill>
          <a:schemeClr val="lt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2802" y="-34225"/>
            <a:ext cx="9269596" cy="51809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592275" y="522825"/>
            <a:ext cx="8144400" cy="3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folio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103" name="Google Shape;10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1_1_1_1">
    <p:bg>
      <p:bgPr>
        <a:solidFill>
          <a:srgbClr val="220337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367" l="308" r="327" t="357"/>
          <a:stretch/>
        </p:blipFill>
        <p:spPr>
          <a:xfrm>
            <a:off x="0" y="250"/>
            <a:ext cx="914399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York University logo" id="16" name="Google Shape;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body"/>
          </p:nvPr>
        </p:nvSpPr>
        <p:spPr>
          <a:xfrm>
            <a:off x="2496200" y="4275729"/>
            <a:ext cx="4151400" cy="3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292100" lvl="1" marL="914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292100" lvl="2" marL="1371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indent="-292100" lvl="3" marL="1828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indent="-292100" lvl="4" marL="22860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indent="-292100" lvl="5" marL="2743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292100" lvl="6" marL="3200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indent="-292100" lvl="7" marL="3657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indent="-292100" lvl="8" marL="4114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2" type="subTitle"/>
          </p:nvPr>
        </p:nvSpPr>
        <p:spPr>
          <a:xfrm>
            <a:off x="2496200" y="2791614"/>
            <a:ext cx="41514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/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" type="subTitle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/>
        </p:nvSpPr>
        <p:spPr>
          <a:xfrm>
            <a:off x="4583948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 "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448400"/>
            <a:ext cx="6551100" cy="22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9" name="Google Shape;29;p5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587970"/>
            <a:ext cx="49455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311700" y="2467949"/>
            <a:ext cx="39999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6"/>
          <p:cNvSpPr txBox="1"/>
          <p:nvPr>
            <p:ph idx="2" type="body"/>
          </p:nvPr>
        </p:nvSpPr>
        <p:spPr>
          <a:xfrm>
            <a:off x="4619925" y="2467949"/>
            <a:ext cx="39999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" name="Google Shape;36;p6"/>
          <p:cNvSpPr txBox="1"/>
          <p:nvPr>
            <p:ph idx="3" type="subTitle"/>
          </p:nvPr>
        </p:nvSpPr>
        <p:spPr>
          <a:xfrm>
            <a:off x="311700" y="2054620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4" type="subTitle"/>
          </p:nvPr>
        </p:nvSpPr>
        <p:spPr>
          <a:xfrm>
            <a:off x="4619925" y="2054620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id="38" name="Google Shape;38;p6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 "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" name="Google Shape;43;p7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311700" y="708000"/>
            <a:ext cx="313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2400"/>
              <a:buNone/>
              <a:defRPr sz="24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311700" y="1542000"/>
            <a:ext cx="3054600" cy="28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" name="Google Shape;49;p8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5600"/>
              <a:buNone/>
              <a:defRPr sz="5600">
                <a:solidFill>
                  <a:srgbClr val="57068C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descr=" " id="52" name="Google Shape;5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9"/>
          <p:cNvSpPr txBox="1"/>
          <p:nvPr>
            <p:ph idx="1" type="body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56" name="Google Shape;56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 txBox="1"/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8" name="Google Shape;58;p10"/>
          <p:cNvSpPr txBox="1"/>
          <p:nvPr>
            <p:ph idx="1" type="subTitle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descr=" " id="60" name="Google Shape;6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b="1" sz="3600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Relationship Id="rId6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Simulation of</a:t>
            </a:r>
            <a:r>
              <a:rPr lang="en" sz="4500"/>
              <a:t> the Grand-canonical Ensemble</a:t>
            </a:r>
            <a:endParaRPr sz="4300"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2496300" y="4423904"/>
            <a:ext cx="4151400" cy="3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2025.12.09</a:t>
            </a:r>
            <a:endParaRPr sz="1300"/>
          </a:p>
        </p:txBody>
      </p:sp>
      <p:sp>
        <p:nvSpPr>
          <p:cNvPr id="112" name="Google Shape;112;p19"/>
          <p:cNvSpPr txBox="1"/>
          <p:nvPr>
            <p:ph idx="2" type="subTitle"/>
          </p:nvPr>
        </p:nvSpPr>
        <p:spPr>
          <a:xfrm>
            <a:off x="2024400" y="2848775"/>
            <a:ext cx="50952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CHEM-GA 2600 </a:t>
            </a:r>
            <a:r>
              <a:rPr lang="en" sz="1700"/>
              <a:t>Statistical Mechanics </a:t>
            </a:r>
            <a:endParaRPr sz="17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Pitch Presentation</a:t>
            </a:r>
            <a:endParaRPr sz="17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/>
              <a:t>Yuchen Shi</a:t>
            </a:r>
            <a:endParaRPr sz="1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338975" y="561150"/>
            <a:ext cx="84483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More on GCE…</a:t>
            </a:r>
            <a:endParaRPr sz="3900"/>
          </a:p>
        </p:txBody>
      </p:sp>
      <p:sp>
        <p:nvSpPr>
          <p:cNvPr id="193" name="Google Shape;193;p28"/>
          <p:cNvSpPr txBox="1"/>
          <p:nvPr>
            <p:ph idx="3" type="subTitle"/>
          </p:nvPr>
        </p:nvSpPr>
        <p:spPr>
          <a:xfrm>
            <a:off x="311700" y="1232900"/>
            <a:ext cx="5845200" cy="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Some Critical Formulas of Grand Canonical Ensemble</a:t>
            </a:r>
            <a:endParaRPr/>
          </a:p>
        </p:txBody>
      </p:sp>
      <p:sp>
        <p:nvSpPr>
          <p:cNvPr id="194" name="Google Shape;194;p28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BACKUP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27948" l="0" r="0" t="0"/>
          <a:stretch/>
        </p:blipFill>
        <p:spPr>
          <a:xfrm>
            <a:off x="59500" y="4062775"/>
            <a:ext cx="8839200" cy="89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7223" y="1560538"/>
            <a:ext cx="4669552" cy="17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8"/>
          <p:cNvSpPr txBox="1"/>
          <p:nvPr>
            <p:ph idx="3" type="subTitle"/>
          </p:nvPr>
        </p:nvSpPr>
        <p:spPr>
          <a:xfrm>
            <a:off x="338975" y="1579188"/>
            <a:ext cx="3535200" cy="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/>
              <a:t>Thermodynamics</a:t>
            </a:r>
            <a:endParaRPr b="0"/>
          </a:p>
        </p:txBody>
      </p:sp>
      <p:sp>
        <p:nvSpPr>
          <p:cNvPr id="198" name="Google Shape;198;p28"/>
          <p:cNvSpPr txBox="1"/>
          <p:nvPr>
            <p:ph idx="3" type="subTitle"/>
          </p:nvPr>
        </p:nvSpPr>
        <p:spPr>
          <a:xfrm>
            <a:off x="311700" y="4308850"/>
            <a:ext cx="3535200" cy="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/>
              <a:t>Phase-space distribution</a:t>
            </a:r>
            <a:endParaRPr b="0"/>
          </a:p>
        </p:txBody>
      </p:sp>
      <p:pic>
        <p:nvPicPr>
          <p:cNvPr id="199" name="Google Shape;19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1613" y="3309452"/>
            <a:ext cx="4140772" cy="89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8"/>
          <p:cNvSpPr txBox="1"/>
          <p:nvPr>
            <p:ph idx="3" type="subTitle"/>
          </p:nvPr>
        </p:nvSpPr>
        <p:spPr>
          <a:xfrm>
            <a:off x="311700" y="3379150"/>
            <a:ext cx="3535200" cy="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/>
              <a:t>Partition function</a:t>
            </a:r>
            <a:endParaRPr b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title"/>
          </p:nvPr>
        </p:nvSpPr>
        <p:spPr>
          <a:xfrm>
            <a:off x="338975" y="561150"/>
            <a:ext cx="84483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Central Limit Theorem</a:t>
            </a:r>
            <a:endParaRPr sz="3900"/>
          </a:p>
        </p:txBody>
      </p:sp>
      <p:sp>
        <p:nvSpPr>
          <p:cNvPr id="206" name="Google Shape;206;p29"/>
          <p:cNvSpPr txBox="1"/>
          <p:nvPr>
            <p:ph idx="3" type="subTitle"/>
          </p:nvPr>
        </p:nvSpPr>
        <p:spPr>
          <a:xfrm>
            <a:off x="311700" y="1232900"/>
            <a:ext cx="46167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Theoretical Basis of Monte-Carlo Simulation</a:t>
            </a:r>
            <a:endParaRPr/>
          </a:p>
        </p:txBody>
      </p:sp>
      <p:sp>
        <p:nvSpPr>
          <p:cNvPr id="207" name="Google Shape;207;p29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BACKUP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8" name="Google Shape;2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5763" y="1644500"/>
            <a:ext cx="6072474" cy="109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4013" y="2829125"/>
            <a:ext cx="5835982" cy="189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338975" y="561150"/>
            <a:ext cx="92667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Monte-Carlo Grand Canonical (MCGC)</a:t>
            </a:r>
            <a:endParaRPr sz="3800"/>
          </a:p>
        </p:txBody>
      </p:sp>
      <p:sp>
        <p:nvSpPr>
          <p:cNvPr id="215" name="Google Shape;215;p30"/>
          <p:cNvSpPr txBox="1"/>
          <p:nvPr>
            <p:ph idx="3" type="subTitle"/>
          </p:nvPr>
        </p:nvSpPr>
        <p:spPr>
          <a:xfrm>
            <a:off x="311700" y="1232900"/>
            <a:ext cx="5395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More about the MCGC and M(RT)^2 A</a:t>
            </a:r>
            <a:r>
              <a:rPr lang="en"/>
              <a:t>lgorithm</a:t>
            </a:r>
            <a:endParaRPr/>
          </a:p>
        </p:txBody>
      </p:sp>
      <p:sp>
        <p:nvSpPr>
          <p:cNvPr id="216" name="Google Shape;216;p30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BACKUP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30"/>
          <p:cNvSpPr txBox="1"/>
          <p:nvPr>
            <p:ph idx="3" type="subTitle"/>
          </p:nvPr>
        </p:nvSpPr>
        <p:spPr>
          <a:xfrm>
            <a:off x="313103" y="1489850"/>
            <a:ext cx="8132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/>
              <a:t>Use Markov Chain to sample the configuration space without bias, attempting random moves and accepting them with a probability</a:t>
            </a:r>
            <a:endParaRPr b="0"/>
          </a:p>
        </p:txBody>
      </p:sp>
      <p:pic>
        <p:nvPicPr>
          <p:cNvPr id="218" name="Google Shape;218;p30"/>
          <p:cNvPicPr preferRelativeResize="0"/>
          <p:nvPr/>
        </p:nvPicPr>
        <p:blipFill rotWithShape="1">
          <a:blip r:embed="rId3">
            <a:alphaModFix/>
          </a:blip>
          <a:srcRect b="0" l="0" r="0" t="38275"/>
          <a:stretch/>
        </p:blipFill>
        <p:spPr>
          <a:xfrm>
            <a:off x="1803674" y="2571749"/>
            <a:ext cx="5150944" cy="132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0"/>
          <p:cNvPicPr preferRelativeResize="0"/>
          <p:nvPr/>
        </p:nvPicPr>
        <p:blipFill rotWithShape="1">
          <a:blip r:embed="rId4">
            <a:alphaModFix/>
          </a:blip>
          <a:srcRect b="62101" l="0" r="0" t="0"/>
          <a:stretch/>
        </p:blipFill>
        <p:spPr>
          <a:xfrm>
            <a:off x="1935875" y="2052976"/>
            <a:ext cx="5395201" cy="51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65763" y="3893373"/>
            <a:ext cx="4226775" cy="6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65775" y="4421260"/>
            <a:ext cx="4226775" cy="65081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 txBox="1"/>
          <p:nvPr>
            <p:ph idx="3" type="subTitle"/>
          </p:nvPr>
        </p:nvSpPr>
        <p:spPr>
          <a:xfrm>
            <a:off x="338975" y="2458625"/>
            <a:ext cx="3218400" cy="11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200"/>
              <a:t>Accept the random walks of coordinates &amp; particle change according to the </a:t>
            </a:r>
            <a:r>
              <a:rPr b="0" lang="en" sz="1200"/>
              <a:t>probability</a:t>
            </a:r>
            <a:r>
              <a:rPr b="0" lang="en" sz="1200"/>
              <a:t> based on the potential energy change</a:t>
            </a:r>
            <a:endParaRPr b="0"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/>
          <p:nvPr>
            <p:ph type="title"/>
          </p:nvPr>
        </p:nvSpPr>
        <p:spPr>
          <a:xfrm>
            <a:off x="338975" y="561150"/>
            <a:ext cx="92667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S0 Method</a:t>
            </a:r>
            <a:endParaRPr sz="3800"/>
          </a:p>
        </p:txBody>
      </p:sp>
      <p:sp>
        <p:nvSpPr>
          <p:cNvPr id="228" name="Google Shape;228;p31"/>
          <p:cNvSpPr txBox="1"/>
          <p:nvPr>
            <p:ph idx="3" type="subTitle"/>
          </p:nvPr>
        </p:nvSpPr>
        <p:spPr>
          <a:xfrm>
            <a:off x="311700" y="1232899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More about the S0 Method</a:t>
            </a:r>
            <a:endParaRPr/>
          </a:p>
        </p:txBody>
      </p:sp>
      <p:sp>
        <p:nvSpPr>
          <p:cNvPr id="229" name="Google Shape;229;p31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BACKUP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8575" y="1232900"/>
            <a:ext cx="4508013" cy="370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1694" y="325569"/>
            <a:ext cx="3921774" cy="90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2075" y="2171211"/>
            <a:ext cx="3923775" cy="1823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 txBox="1"/>
          <p:nvPr>
            <p:ph type="title"/>
          </p:nvPr>
        </p:nvSpPr>
        <p:spPr>
          <a:xfrm>
            <a:off x="338975" y="561150"/>
            <a:ext cx="92667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Hamiltonian Adaptive Resolution Simulation (H-AdResS)</a:t>
            </a:r>
            <a:endParaRPr sz="3200"/>
          </a:p>
        </p:txBody>
      </p:sp>
      <p:sp>
        <p:nvSpPr>
          <p:cNvPr id="238" name="Google Shape;238;p32"/>
          <p:cNvSpPr txBox="1"/>
          <p:nvPr>
            <p:ph idx="3" type="subTitle"/>
          </p:nvPr>
        </p:nvSpPr>
        <p:spPr>
          <a:xfrm>
            <a:off x="311700" y="1624482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Alternative</a:t>
            </a:r>
            <a:r>
              <a:rPr lang="en"/>
              <a:t> MD-based Method for GCE</a:t>
            </a:r>
            <a:endParaRPr/>
          </a:p>
        </p:txBody>
      </p:sp>
      <p:sp>
        <p:nvSpPr>
          <p:cNvPr id="239" name="Google Shape;239;p32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BACKUP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32"/>
          <p:cNvSpPr txBox="1"/>
          <p:nvPr>
            <p:ph idx="4" type="subTitle"/>
          </p:nvPr>
        </p:nvSpPr>
        <p:spPr>
          <a:xfrm>
            <a:off x="4822500" y="1138350"/>
            <a:ext cx="39141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100"/>
              <a:t>Potestio, Raffaello, et al. Physical review letters (2013)</a:t>
            </a:r>
            <a:endParaRPr b="0" sz="1100"/>
          </a:p>
        </p:txBody>
      </p:sp>
      <p:pic>
        <p:nvPicPr>
          <p:cNvPr id="241" name="Google Shape;2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7188" y="1977999"/>
            <a:ext cx="4729624" cy="302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38975" y="561150"/>
            <a:ext cx="84483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Intro to Grand-canonical Ensemble (GCE)</a:t>
            </a:r>
            <a:endParaRPr sz="3400"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646225"/>
            <a:ext cx="4062300" cy="13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Lecture 14: (T, V, </a:t>
            </a:r>
            <a:r>
              <a:rPr b="1" lang="en"/>
              <a:t>μ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) as control variables with fluctuating energy and </a:t>
            </a:r>
            <a:r>
              <a:rPr b="1" lang="en"/>
              <a:t>number of particles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b="1" lang="en"/>
              <a:t>BUT, d</a:t>
            </a:r>
            <a:r>
              <a:rPr b="1" lang="en"/>
              <a:t>iscrete 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particle fluctuations (chemical potential) as control variable, unavailable by standard MD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" name="Google Shape;119;p20"/>
          <p:cNvSpPr txBox="1"/>
          <p:nvPr>
            <p:ph idx="2" type="body"/>
          </p:nvPr>
        </p:nvSpPr>
        <p:spPr>
          <a:xfrm>
            <a:off x="4619925" y="1646227"/>
            <a:ext cx="3999900" cy="9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M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odel many real-world systems and processes: 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Adsorption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, electrolytes, ligand-protein binding, phase equilibrium of mixtures…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" name="Google Shape;120;p20"/>
          <p:cNvSpPr txBox="1"/>
          <p:nvPr>
            <p:ph idx="3" type="subTitle"/>
          </p:nvPr>
        </p:nvSpPr>
        <p:spPr>
          <a:xfrm>
            <a:off x="311700" y="1232899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 is G</a:t>
            </a:r>
            <a:r>
              <a:rPr lang="en"/>
              <a:t>CE? Why is it hard to simulate?</a:t>
            </a:r>
            <a:endParaRPr/>
          </a:p>
        </p:txBody>
      </p:sp>
      <p:sp>
        <p:nvSpPr>
          <p:cNvPr id="121" name="Google Shape;121;p20"/>
          <p:cNvSpPr txBox="1"/>
          <p:nvPr>
            <p:ph idx="4" type="subTitle"/>
          </p:nvPr>
        </p:nvSpPr>
        <p:spPr>
          <a:xfrm>
            <a:off x="4619925" y="1232900"/>
            <a:ext cx="4294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Why is GCE important?</a:t>
            </a:r>
            <a:endParaRPr/>
          </a:p>
        </p:txBody>
      </p:sp>
      <p:sp>
        <p:nvSpPr>
          <p:cNvPr id="122" name="Google Shape;122;p20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1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0"/>
          <p:cNvSpPr txBox="1"/>
          <p:nvPr>
            <p:ph idx="4" type="subTitle"/>
          </p:nvPr>
        </p:nvSpPr>
        <p:spPr>
          <a:xfrm>
            <a:off x="1279753" y="4466542"/>
            <a:ext cx="3386700" cy="5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100"/>
              <a:t>Tuckerman, Mark E. Statistical mechanics: theory and molecular simulation. (2023)</a:t>
            </a:r>
            <a:endParaRPr b="0" sz="1100"/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8963" y="2571725"/>
            <a:ext cx="3661825" cy="184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4" type="subTitle"/>
          </p:nvPr>
        </p:nvSpPr>
        <p:spPr>
          <a:xfrm>
            <a:off x="4662825" y="4629164"/>
            <a:ext cx="3914100" cy="5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100"/>
              <a:t>Jung, Christoph K</a:t>
            </a:r>
            <a:r>
              <a:rPr b="0" lang="en" sz="1100"/>
              <a:t>, et al.</a:t>
            </a:r>
            <a:r>
              <a:rPr b="0" lang="en" sz="1100"/>
              <a:t> Journal of chemical theory and computation (2019)</a:t>
            </a:r>
            <a:endParaRPr b="0" sz="1100"/>
          </a:p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121375" y="4417275"/>
            <a:ext cx="31881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000"/>
              <a:t>Fig.2 Example of GCE in Adsorption Catalysis</a:t>
            </a:r>
            <a:endParaRPr sz="1000"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975" y="2948525"/>
            <a:ext cx="1645750" cy="159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>
            <p:ph idx="2" type="body"/>
          </p:nvPr>
        </p:nvSpPr>
        <p:spPr>
          <a:xfrm>
            <a:off x="2092221" y="3591888"/>
            <a:ext cx="21231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Fig.1 Demonstration of GCE</a:t>
            </a:r>
            <a:endParaRPr sz="1000"/>
          </a:p>
          <a:p>
            <a:pPr indent="0" lvl="0" marL="0" rtl="0" algn="ctr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000"/>
              <a:t>(N</a:t>
            </a:r>
            <a:r>
              <a:rPr baseline="-25000" lang="en" sz="1000"/>
              <a:t>2</a:t>
            </a:r>
            <a:r>
              <a:rPr lang="en" sz="1000"/>
              <a:t>&gt;&gt;N</a:t>
            </a:r>
            <a:r>
              <a:rPr baseline="-25000" lang="en" sz="1000"/>
              <a:t>1</a:t>
            </a:r>
            <a:r>
              <a:rPr lang="en" sz="1000"/>
              <a:t>)</a:t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338975" y="561150"/>
            <a:ext cx="84483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Monte-Carlo Method</a:t>
            </a:r>
            <a:endParaRPr sz="3900"/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311700" y="1646225"/>
            <a:ext cx="40503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Idea: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Repeat </a:t>
            </a:r>
            <a:r>
              <a:rPr b="1" lang="en"/>
              <a:t>random 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sampling on specific 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probability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 distribution to obtain numerical results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Limitation: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Large number of samples to achieve high accuracy (computationally expensive)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5" name="Google Shape;135;p21"/>
          <p:cNvSpPr txBox="1"/>
          <p:nvPr>
            <p:ph idx="2" type="body"/>
          </p:nvPr>
        </p:nvSpPr>
        <p:spPr>
          <a:xfrm>
            <a:off x="4619925" y="1646223"/>
            <a:ext cx="3999900" cy="28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Idea: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SemiBold"/>
              <a:buAutoNum type="arabicPeriod"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Sample particle configurations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SemiBold"/>
              <a:buAutoNum type="arabicPeriod"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Sample number of particles with trial particle </a:t>
            </a:r>
            <a:r>
              <a:rPr b="1" lang="en">
                <a:solidFill>
                  <a:schemeClr val="dk2"/>
                </a:solidFill>
              </a:rPr>
              <a:t>insertion </a:t>
            </a: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and </a:t>
            </a:r>
            <a:r>
              <a:rPr b="1" lang="en">
                <a:solidFill>
                  <a:schemeClr val="dk2"/>
                </a:solidFill>
              </a:rPr>
              <a:t>deletion </a:t>
            </a: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controlled by chemical potential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Limitation: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SemiBold"/>
              <a:buAutoNum type="arabicPeriod"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Unachievable in dense fluid systems 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SemiBold"/>
              <a:buAutoNum type="arabicPeriod"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Convergence difficulty and high computational cost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6" name="Google Shape;136;p21"/>
          <p:cNvSpPr txBox="1"/>
          <p:nvPr>
            <p:ph idx="3" type="subTitle"/>
          </p:nvPr>
        </p:nvSpPr>
        <p:spPr>
          <a:xfrm>
            <a:off x="311700" y="1232899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Monte Carlo</a:t>
            </a:r>
            <a:endParaRPr/>
          </a:p>
        </p:txBody>
      </p:sp>
      <p:sp>
        <p:nvSpPr>
          <p:cNvPr id="137" name="Google Shape;137;p21"/>
          <p:cNvSpPr txBox="1"/>
          <p:nvPr>
            <p:ph idx="4" type="subTitle"/>
          </p:nvPr>
        </p:nvSpPr>
        <p:spPr>
          <a:xfrm>
            <a:off x="4619925" y="1232900"/>
            <a:ext cx="4294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Monte-Carlo Sampling of GCE</a:t>
            </a:r>
            <a:endParaRPr/>
          </a:p>
        </p:txBody>
      </p:sp>
      <p:sp>
        <p:nvSpPr>
          <p:cNvPr id="138" name="Google Shape;138;p21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21"/>
          <p:cNvSpPr txBox="1"/>
          <p:nvPr>
            <p:ph idx="4" type="subTitle"/>
          </p:nvPr>
        </p:nvSpPr>
        <p:spPr>
          <a:xfrm>
            <a:off x="4662825" y="4476400"/>
            <a:ext cx="39141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100"/>
              <a:t>Adams, D. J. Molecular Physics 28.5 (1974)</a:t>
            </a:r>
            <a:endParaRPr b="0"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38975" y="561150"/>
            <a:ext cx="84483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Monte-Carlo Method</a:t>
            </a:r>
            <a:endParaRPr sz="3900"/>
          </a:p>
        </p:txBody>
      </p:sp>
      <p:sp>
        <p:nvSpPr>
          <p:cNvPr id="145" name="Google Shape;145;p22"/>
          <p:cNvSpPr txBox="1"/>
          <p:nvPr>
            <p:ph idx="2" type="body"/>
          </p:nvPr>
        </p:nvSpPr>
        <p:spPr>
          <a:xfrm>
            <a:off x="4619925" y="1646225"/>
            <a:ext cx="3999900" cy="28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Idea: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Montserrat SemiBold"/>
              <a:buAutoNum type="arabicPeriod"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Sample particle configurations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 SemiBold"/>
              <a:buAutoNum type="arabicPeriod"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Sample number of particles with trial particle </a:t>
            </a:r>
            <a:r>
              <a:rPr b="1" lang="en"/>
              <a:t>insertion 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and </a:t>
            </a:r>
            <a:r>
              <a:rPr b="1" lang="en"/>
              <a:t>deletion 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controlled by chemical potential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Limitation: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Montserrat SemiBold"/>
              <a:buAutoNum type="arabicPeriod"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Unachievable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 in dense fluid systems 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 SemiBold"/>
              <a:buAutoNum type="arabicPeriod"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Convergence difficulty and high computational cost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6" name="Google Shape;146;p22"/>
          <p:cNvSpPr txBox="1"/>
          <p:nvPr>
            <p:ph idx="3" type="subTitle"/>
          </p:nvPr>
        </p:nvSpPr>
        <p:spPr>
          <a:xfrm>
            <a:off x="311700" y="1232899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Idea of Monte Carlo</a:t>
            </a:r>
            <a:endParaRPr/>
          </a:p>
        </p:txBody>
      </p:sp>
      <p:sp>
        <p:nvSpPr>
          <p:cNvPr id="147" name="Google Shape;147;p22"/>
          <p:cNvSpPr txBox="1"/>
          <p:nvPr>
            <p:ph idx="4" type="subTitle"/>
          </p:nvPr>
        </p:nvSpPr>
        <p:spPr>
          <a:xfrm>
            <a:off x="4619925" y="1232900"/>
            <a:ext cx="4294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Monte-Carlo Sampling of GCE</a:t>
            </a:r>
            <a:endParaRPr/>
          </a:p>
        </p:txBody>
      </p:sp>
      <p:sp>
        <p:nvSpPr>
          <p:cNvPr id="148" name="Google Shape;148;p22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22"/>
          <p:cNvSpPr txBox="1"/>
          <p:nvPr>
            <p:ph idx="4" type="subTitle"/>
          </p:nvPr>
        </p:nvSpPr>
        <p:spPr>
          <a:xfrm>
            <a:off x="4662825" y="4476400"/>
            <a:ext cx="39141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100"/>
              <a:t>Adams, D. J. Molecular Physics 28.5 (1974)</a:t>
            </a:r>
            <a:endParaRPr b="0" sz="1100"/>
          </a:p>
        </p:txBody>
      </p:sp>
      <p:pic>
        <p:nvPicPr>
          <p:cNvPr id="150" name="Google Shape;150;p22" title="Pi_monte_carlo_all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361" y="1644500"/>
            <a:ext cx="2888576" cy="2869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idx="2" type="body"/>
          </p:nvPr>
        </p:nvSpPr>
        <p:spPr>
          <a:xfrm>
            <a:off x="717600" y="4539100"/>
            <a:ext cx="31881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000"/>
              <a:t>Fig.3 Example </a:t>
            </a:r>
            <a:r>
              <a:rPr lang="en" sz="1000"/>
              <a:t>of </a:t>
            </a:r>
            <a:r>
              <a:rPr lang="en" sz="1000"/>
              <a:t>MC to Calculate Pi</a:t>
            </a:r>
            <a:endParaRPr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38975" y="561150"/>
            <a:ext cx="84483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Molecular Dynamics Method</a:t>
            </a:r>
            <a:endParaRPr sz="3900"/>
          </a:p>
        </p:txBody>
      </p:sp>
      <p:sp>
        <p:nvSpPr>
          <p:cNvPr id="157" name="Google Shape;157;p23"/>
          <p:cNvSpPr txBox="1"/>
          <p:nvPr>
            <p:ph idx="2" type="body"/>
          </p:nvPr>
        </p:nvSpPr>
        <p:spPr>
          <a:xfrm>
            <a:off x="407175" y="1549950"/>
            <a:ext cx="3999900" cy="29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Idea: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SemiBold"/>
              <a:buAutoNum type="arabicPeriod"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“Free lunch” from well-developed NPT simulations 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 SemiBold"/>
              <a:buAutoNum type="arabicPeriod"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Use the static structural factor from NPT trajectories to capture long-range particle correlations and density fluctuations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Limitation: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SemiBold"/>
              <a:buAutoNum type="arabicPeriod"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Require a large size of simulation system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 SemiBold"/>
              <a:buAutoNum type="arabicPeriod"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Can only get the derivative of chemical potential and need a reference to get absolute value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8" name="Google Shape;158;p23"/>
          <p:cNvSpPr txBox="1"/>
          <p:nvPr>
            <p:ph idx="4" type="subTitle"/>
          </p:nvPr>
        </p:nvSpPr>
        <p:spPr>
          <a:xfrm>
            <a:off x="338975" y="1138350"/>
            <a:ext cx="4294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S0 Method: bypass GCE with NPT ensemble</a:t>
            </a:r>
            <a:endParaRPr/>
          </a:p>
        </p:txBody>
      </p:sp>
      <p:sp>
        <p:nvSpPr>
          <p:cNvPr id="159" name="Google Shape;159;p23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3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23"/>
          <p:cNvSpPr txBox="1"/>
          <p:nvPr>
            <p:ph idx="4" type="subTitle"/>
          </p:nvPr>
        </p:nvSpPr>
        <p:spPr>
          <a:xfrm>
            <a:off x="4640225" y="4275725"/>
            <a:ext cx="42942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100"/>
              <a:t>Cheng, Bingqing. The Journal of Chemical Physics (2022).</a:t>
            </a:r>
            <a:endParaRPr b="0" sz="1100"/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7375" y="1356396"/>
            <a:ext cx="3999900" cy="243070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idx="2" type="body"/>
          </p:nvPr>
        </p:nvSpPr>
        <p:spPr>
          <a:xfrm>
            <a:off x="5193275" y="4005150"/>
            <a:ext cx="31881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100"/>
              <a:t>Fig.4 Illustration of NPT and </a:t>
            </a:r>
            <a:r>
              <a:rPr lang="en" sz="1100"/>
              <a:t>μVT </a:t>
            </a:r>
            <a:r>
              <a:rPr lang="en" sz="1100"/>
              <a:t>Ensemble</a:t>
            </a:r>
            <a:r>
              <a:rPr lang="en" sz="1100"/>
              <a:t> 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338975" y="561150"/>
            <a:ext cx="84483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Conclusion</a:t>
            </a:r>
            <a:endParaRPr sz="3900"/>
          </a:p>
        </p:txBody>
      </p:sp>
      <p:sp>
        <p:nvSpPr>
          <p:cNvPr id="168" name="Google Shape;168;p24"/>
          <p:cNvSpPr txBox="1"/>
          <p:nvPr>
            <p:ph idx="4" type="subTitle"/>
          </p:nvPr>
        </p:nvSpPr>
        <p:spPr>
          <a:xfrm>
            <a:off x="338975" y="1138351"/>
            <a:ext cx="8141100" cy="32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/>
              <a:t>Two roads diverged in a yellow wood… </a:t>
            </a:r>
            <a:endParaRPr i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b="0" lang="en" sz="1600"/>
              <a:t>More accurate and efficien</a:t>
            </a:r>
            <a:r>
              <a:rPr b="0" lang="en" sz="1600"/>
              <a:t>t methods of</a:t>
            </a:r>
            <a:r>
              <a:rPr b="0" lang="en" sz="1600"/>
              <a:t> </a:t>
            </a:r>
            <a:r>
              <a:rPr lang="en" sz="1600"/>
              <a:t>Monte Carlo</a:t>
            </a:r>
            <a:r>
              <a:rPr b="0" lang="en" sz="1600"/>
              <a:t> and </a:t>
            </a:r>
            <a:r>
              <a:rPr lang="en" sz="1600"/>
              <a:t>Molecular Dynamics</a:t>
            </a:r>
            <a:r>
              <a:rPr b="0" lang="en" sz="1600"/>
              <a:t> based simulations of the Grand-canonical Ensemble in the future</a:t>
            </a:r>
            <a:endParaRPr b="0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0" lang="en" sz="1600"/>
              <a:t>Applications in battery design, drug discovery, material engineering…</a:t>
            </a:r>
            <a:endParaRPr b="0" sz="1600"/>
          </a:p>
        </p:txBody>
      </p:sp>
      <p:sp>
        <p:nvSpPr>
          <p:cNvPr id="169" name="Google Shape;169;p24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3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338975" y="561150"/>
            <a:ext cx="84483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Reference</a:t>
            </a:r>
            <a:endParaRPr sz="3900"/>
          </a:p>
        </p:txBody>
      </p:sp>
      <p:sp>
        <p:nvSpPr>
          <p:cNvPr id="175" name="Google Shape;175;p25"/>
          <p:cNvSpPr txBox="1"/>
          <p:nvPr>
            <p:ph idx="4" type="subTitle"/>
          </p:nvPr>
        </p:nvSpPr>
        <p:spPr>
          <a:xfrm>
            <a:off x="347850" y="1260575"/>
            <a:ext cx="8448300" cy="31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0" lang="en"/>
              <a:t>Adams, D. J. "Chemical potential of hard-sphere fluids by Monte Carlo methods." Molecular Physics 28.5 (1974): 1241-1252.</a:t>
            </a:r>
            <a:endParaRPr b="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0" lang="en"/>
              <a:t>Cheng, Bingqing. "Computing chemical potentials of solutions from structure factors." The Journal of Chemical Physics 157.12 (2022).</a:t>
            </a:r>
            <a:endParaRPr b="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0" lang="en"/>
              <a:t>Jung, Christoph K., Laura Braunwarth, and Timo Jacob. "Grand canonical ReaxFF molecular dynamics simulations for catalytic reactions." Journal of chemical theory and computation 15.11 (2019): 5810-5816.</a:t>
            </a:r>
            <a:endParaRPr b="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0" lang="en"/>
              <a:t>Tuckerman, Mark E. Statistical mechanics: theory and molecular simulation. Oxford university press, 2023.</a:t>
            </a:r>
            <a:endParaRPr b="0"/>
          </a:p>
        </p:txBody>
      </p:sp>
      <p:sp>
        <p:nvSpPr>
          <p:cNvPr id="176" name="Google Shape;176;p25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4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311700" y="1249425"/>
            <a:ext cx="8520600" cy="16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182" name="Google Shape;182;p26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1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1512275" y="2127154"/>
            <a:ext cx="6131700" cy="8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Backup Slides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330662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